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media/image1.jpeg" ContentType="image/jpeg"/>
  <Override PartName="/ppt/media/image9.jpeg" ContentType="image/jpeg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6.png" ContentType="image/png"/>
  <Override PartName="/ppt/media/image7.jpeg" ContentType="image/jpeg"/>
  <Override PartName="/ppt/media/image8.png" ContentType="image/png"/>
  <Override PartName="/ppt/media/image10.png" ContentType="image/png"/>
  <Override PartName="/ppt/media/image11.jpeg" ContentType="image/jpeg"/>
  <Override PartName="/ppt/media/image12.png" ContentType="image/png"/>
  <Override PartName="/ppt/media/image13.jpeg" ContentType="image/jpeg"/>
  <Override PartName="/ppt/media/image19.png" ContentType="image/png"/>
  <Override PartName="/ppt/media/image14.png" ContentType="image/png"/>
  <Override PartName="/ppt/media/image15.jpeg" ContentType="image/jpeg"/>
  <Override PartName="/ppt/media/image16.png" ContentType="image/png"/>
  <Override PartName="/ppt/media/image17.jpeg" ContentType="image/jpeg"/>
  <Override PartName="/ppt/media/image1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914400" y="410400"/>
            <a:ext cx="16458840" cy="7962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914400" y="5523120"/>
            <a:ext cx="1645884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9348120" y="240696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91440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9348120" y="5523120"/>
            <a:ext cx="803160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479280" y="240696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12044160" y="240696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914400" y="552312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6479280" y="552312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12044160" y="5523120"/>
            <a:ext cx="5299560" cy="284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it-IT" sz="4400" spc="-1" strike="noStrike">
                <a:latin typeface="Arial"/>
              </a:rPr>
              <a:t>Fai clic per modificare il formato del testo del titolo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"/>
          <p:cNvGrpSpPr/>
          <p:nvPr/>
        </p:nvGrpSpPr>
        <p:grpSpPr>
          <a:xfrm>
            <a:off x="0" y="5143680"/>
            <a:ext cx="18287280" cy="6655680"/>
            <a:chOff x="0" y="5143680"/>
            <a:chExt cx="18287280" cy="6655680"/>
          </a:xfrm>
        </p:grpSpPr>
        <p:sp>
          <p:nvSpPr>
            <p:cNvPr id="39" name="CustomShape 2"/>
            <p:cNvSpPr/>
            <p:nvPr/>
          </p:nvSpPr>
          <p:spPr>
            <a:xfrm>
              <a:off x="0" y="5143680"/>
              <a:ext cx="18287280" cy="6655680"/>
            </a:xfrm>
            <a:custGeom>
              <a:avLst/>
              <a:gdLst/>
              <a:ahLst/>
              <a:rect l="l" t="t" r="r" b="b"/>
              <a:pathLst>
                <a:path w="24383950" h="8875176">
                  <a:moveTo>
                    <a:pt x="0" y="0"/>
                  </a:moveTo>
                  <a:lnTo>
                    <a:pt x="24383950" y="0"/>
                  </a:lnTo>
                  <a:lnTo>
                    <a:pt x="24383950" y="8875176"/>
                  </a:lnTo>
                  <a:lnTo>
                    <a:pt x="0" y="8875176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tretch>
                <a:fillRect l="0" t="-5870" r="0" b="-1421174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0" name="Group 3"/>
          <p:cNvGrpSpPr/>
          <p:nvPr/>
        </p:nvGrpSpPr>
        <p:grpSpPr>
          <a:xfrm>
            <a:off x="981720" y="2956320"/>
            <a:ext cx="1507320" cy="163440"/>
            <a:chOff x="981720" y="2956320"/>
            <a:chExt cx="1507320" cy="163440"/>
          </a:xfrm>
        </p:grpSpPr>
        <p:sp>
          <p:nvSpPr>
            <p:cNvPr id="41" name="CustomShape 4"/>
            <p:cNvSpPr/>
            <p:nvPr/>
          </p:nvSpPr>
          <p:spPr>
            <a:xfrm>
              <a:off x="981720" y="2956320"/>
              <a:ext cx="1507320" cy="163440"/>
            </a:xfrm>
            <a:custGeom>
              <a:avLst/>
              <a:gdLst/>
              <a:ahLst/>
              <a:rect l="l" t="t" r="r" b="b"/>
              <a:pathLst>
                <a:path w="2010918" h="218821">
                  <a:moveTo>
                    <a:pt x="0" y="0"/>
                  </a:moveTo>
                  <a:lnTo>
                    <a:pt x="2010918" y="0"/>
                  </a:lnTo>
                  <a:lnTo>
                    <a:pt x="2010918" y="218821"/>
                  </a:lnTo>
                  <a:lnTo>
                    <a:pt x="0" y="218821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2" name="CustomShape 5"/>
          <p:cNvSpPr/>
          <p:nvPr/>
        </p:nvSpPr>
        <p:spPr>
          <a:xfrm>
            <a:off x="15839640" y="4273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6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44" name="CustomShape 7"/>
          <p:cNvSpPr/>
          <p:nvPr/>
        </p:nvSpPr>
        <p:spPr>
          <a:xfrm>
            <a:off x="981720" y="1572840"/>
            <a:ext cx="17204400" cy="107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8461"/>
              </a:lnSpc>
            </a:pPr>
            <a:r>
              <a:rPr b="1" lang="en-US" sz="7050" spc="-1" strike="noStrike">
                <a:solidFill>
                  <a:srgbClr val="ffffff"/>
                </a:solidFill>
                <a:latin typeface="Aptos Bold"/>
                <a:ea typeface="Aptos Bold"/>
              </a:rPr>
              <a:t>REPORT POLIZIA LOCALE</a:t>
            </a:r>
            <a:endParaRPr b="0" lang="it-IT" sz="7050" spc="-1" strike="noStrike">
              <a:latin typeface="Arial"/>
            </a:endParaRPr>
          </a:p>
        </p:txBody>
      </p:sp>
      <p:sp>
        <p:nvSpPr>
          <p:cNvPr id="45" name="CustomShape 8"/>
          <p:cNvSpPr/>
          <p:nvPr/>
        </p:nvSpPr>
        <p:spPr>
          <a:xfrm>
            <a:off x="981720" y="3549960"/>
            <a:ext cx="8322840" cy="109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4320"/>
              </a:lnSpc>
            </a:pPr>
            <a:r>
              <a:rPr b="1" lang="en-US" sz="3600" spc="-1" strike="noStrike">
                <a:solidFill>
                  <a:srgbClr val="e19b5b"/>
                </a:solidFill>
                <a:latin typeface="Aptos Bold"/>
                <a:ea typeface="Aptos Bold"/>
              </a:rPr>
              <a:t>Rendiconto attività</a:t>
            </a:r>
            <a:endParaRPr b="0" lang="it-IT" sz="3600" spc="-1" strike="noStrike">
              <a:latin typeface="Arial"/>
            </a:endParaRPr>
          </a:p>
          <a:p>
            <a:pPr>
              <a:lnSpc>
                <a:spcPts val="4320"/>
              </a:lnSpc>
            </a:pPr>
            <a:r>
              <a:rPr b="1" lang="en-US" sz="3600" spc="-1" strike="noStrike">
                <a:solidFill>
                  <a:srgbClr val="e19b5b"/>
                </a:solidFill>
                <a:latin typeface="Aptos Bold"/>
                <a:ea typeface="Aptos Bold"/>
              </a:rPr>
              <a:t>Gennaio – agosto 2026</a:t>
            </a:r>
            <a:endParaRPr b="0" lang="it-IT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grpSp>
        <p:nvGrpSpPr>
          <p:cNvPr id="47" name="Group 2"/>
          <p:cNvGrpSpPr/>
          <p:nvPr/>
        </p:nvGrpSpPr>
        <p:grpSpPr>
          <a:xfrm>
            <a:off x="8128800" y="1649880"/>
            <a:ext cx="10158480" cy="6505560"/>
            <a:chOff x="8128800" y="1649880"/>
            <a:chExt cx="10158480" cy="6505560"/>
          </a:xfrm>
        </p:grpSpPr>
        <p:sp>
          <p:nvSpPr>
            <p:cNvPr id="48" name="CustomShape 3"/>
            <p:cNvSpPr/>
            <p:nvPr/>
          </p:nvSpPr>
          <p:spPr>
            <a:xfrm>
              <a:off x="8128800" y="1649880"/>
              <a:ext cx="10158480" cy="6505560"/>
            </a:xfrm>
            <a:custGeom>
              <a:avLst/>
              <a:gdLst/>
              <a:ahLst/>
              <a:rect l="l" t="t" r="r" b="b"/>
              <a:pathLst>
                <a:path w="10935335" h="7003415">
                  <a:moveTo>
                    <a:pt x="0" y="0"/>
                  </a:moveTo>
                  <a:lnTo>
                    <a:pt x="10935335" y="0"/>
                  </a:lnTo>
                  <a:lnTo>
                    <a:pt x="10935335" y="7003415"/>
                  </a:lnTo>
                  <a:lnTo>
                    <a:pt x="0" y="7003415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tretch>
                <a:fillRect l="-1095060" t="0" r="-1095060" b="0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9" name="CustomShape 4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ATTIVITÀ OPERATIVA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50" name="CustomShape 5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4.027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51" name="CustomShape 6"/>
          <p:cNvSpPr/>
          <p:nvPr/>
        </p:nvSpPr>
        <p:spPr>
          <a:xfrm>
            <a:off x="1077480" y="4708440"/>
            <a:ext cx="8322840" cy="95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Interventi su richiesta della </a:t>
            </a:r>
            <a:endParaRPr b="0" lang="it-IT" sz="3150" spc="-1" strike="noStrike">
              <a:latin typeface="Arial"/>
            </a:endParaRPr>
          </a:p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Centrale Operativa</a:t>
            </a:r>
            <a:endParaRPr b="0" lang="it-IT" sz="3150" spc="-1" strike="noStrike">
              <a:latin typeface="Arial"/>
            </a:endParaRPr>
          </a:p>
        </p:txBody>
      </p:sp>
      <p:grpSp>
        <p:nvGrpSpPr>
          <p:cNvPr id="52" name="Group 7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53" name="CustomShape 8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4" name="CustomShape 9"/>
          <p:cNvSpPr/>
          <p:nvPr/>
        </p:nvSpPr>
        <p:spPr>
          <a:xfrm>
            <a:off x="1077480" y="7442280"/>
            <a:ext cx="846000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2.354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55" name="CustomShape 10"/>
          <p:cNvSpPr/>
          <p:nvPr/>
        </p:nvSpPr>
        <p:spPr>
          <a:xfrm>
            <a:off x="1077480" y="8355240"/>
            <a:ext cx="8460000" cy="4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veicoli controllati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56" name="CustomShape 11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58" name="CustomShape 2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CODICE DELLA STRADA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59" name="CustomShape 3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23.138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60" name="CustomShape 4"/>
          <p:cNvSpPr/>
          <p:nvPr/>
        </p:nvSpPr>
        <p:spPr>
          <a:xfrm>
            <a:off x="1077480" y="4708440"/>
            <a:ext cx="8322840" cy="95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Verbali emessi per violazioni</a:t>
            </a:r>
            <a:endParaRPr b="0" lang="it-IT" sz="3150" spc="-1" strike="noStrike">
              <a:latin typeface="Arial"/>
            </a:endParaRPr>
          </a:p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del Codice della Strada</a:t>
            </a:r>
            <a:endParaRPr b="0" lang="it-IT" sz="3150" spc="-1" strike="noStrike">
              <a:latin typeface="Arial"/>
            </a:endParaRPr>
          </a:p>
        </p:txBody>
      </p:sp>
      <p:grpSp>
        <p:nvGrpSpPr>
          <p:cNvPr id="61" name="Group 5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62" name="CustomShape 6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3" name="CustomShape 7"/>
          <p:cNvSpPr/>
          <p:nvPr/>
        </p:nvSpPr>
        <p:spPr>
          <a:xfrm>
            <a:off x="1077480" y="744228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47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64" name="CustomShape 8"/>
          <p:cNvSpPr/>
          <p:nvPr/>
        </p:nvSpPr>
        <p:spPr>
          <a:xfrm>
            <a:off x="1077480" y="8355240"/>
            <a:ext cx="2699280" cy="4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ritiri patente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65" name="CustomShape 9"/>
          <p:cNvSpPr/>
          <p:nvPr/>
        </p:nvSpPr>
        <p:spPr>
          <a:xfrm>
            <a:off x="4049280" y="744228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80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66" name="CustomShape 10"/>
          <p:cNvSpPr/>
          <p:nvPr/>
        </p:nvSpPr>
        <p:spPr>
          <a:xfrm>
            <a:off x="4049280" y="835524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controlli alcoltest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67" name="CustomShape 11"/>
          <p:cNvSpPr/>
          <p:nvPr/>
        </p:nvSpPr>
        <p:spPr>
          <a:xfrm>
            <a:off x="7020720" y="744228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26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68" name="CustomShape 12"/>
          <p:cNvSpPr/>
          <p:nvPr/>
        </p:nvSpPr>
        <p:spPr>
          <a:xfrm>
            <a:off x="7020720" y="835524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verbali micromobilità</a:t>
            </a:r>
            <a:endParaRPr b="0" lang="it-IT" sz="3000" spc="-1" strike="noStrike">
              <a:latin typeface="Arial"/>
            </a:endParaRPr>
          </a:p>
        </p:txBody>
      </p:sp>
      <p:grpSp>
        <p:nvGrpSpPr>
          <p:cNvPr id="69" name="Group 13"/>
          <p:cNvGrpSpPr/>
          <p:nvPr/>
        </p:nvGrpSpPr>
        <p:grpSpPr>
          <a:xfrm>
            <a:off x="9648000" y="0"/>
            <a:ext cx="8639280" cy="10286280"/>
            <a:chOff x="9648000" y="0"/>
            <a:chExt cx="8639280" cy="10286280"/>
          </a:xfrm>
        </p:grpSpPr>
        <p:sp>
          <p:nvSpPr>
            <p:cNvPr id="70" name="CustomShape 14"/>
            <p:cNvSpPr/>
            <p:nvPr/>
          </p:nvSpPr>
          <p:spPr>
            <a:xfrm>
              <a:off x="9648000" y="0"/>
              <a:ext cx="8639280" cy="10286280"/>
            </a:xfrm>
            <a:custGeom>
              <a:avLst/>
              <a:gdLst/>
              <a:ahLst/>
              <a:rect l="l" t="t" r="r" b="b"/>
              <a:pathLst>
                <a:path w="2275602" h="2709333">
                  <a:moveTo>
                    <a:pt x="0" y="0"/>
                  </a:moveTo>
                  <a:lnTo>
                    <a:pt x="2275602" y="0"/>
                  </a:lnTo>
                  <a:lnTo>
                    <a:pt x="2275602" y="2709333"/>
                  </a:lnTo>
                  <a:lnTo>
                    <a:pt x="0" y="2709333"/>
                  </a:lnTo>
                  <a:close/>
                </a:path>
              </a:pathLst>
            </a:custGeom>
            <a:blipFill rotWithShape="0">
              <a:blip r:embed="rId1"/>
              <a:stretch>
                <a:fillRect l="12673" t="0" r="-19024" b="0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1" name="CustomShape 15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73" name="CustomShape 2"/>
          <p:cNvSpPr/>
          <p:nvPr/>
        </p:nvSpPr>
        <p:spPr>
          <a:xfrm>
            <a:off x="1077480" y="4708440"/>
            <a:ext cx="8322840" cy="47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Mancata revisione</a:t>
            </a:r>
            <a:endParaRPr b="0" lang="it-IT" sz="3150" spc="-1" strike="noStrike">
              <a:latin typeface="Arial"/>
            </a:endParaRPr>
          </a:p>
        </p:txBody>
      </p:sp>
      <p:grpSp>
        <p:nvGrpSpPr>
          <p:cNvPr id="74" name="Group 3"/>
          <p:cNvGrpSpPr/>
          <p:nvPr/>
        </p:nvGrpSpPr>
        <p:grpSpPr>
          <a:xfrm>
            <a:off x="987480" y="5837760"/>
            <a:ext cx="1233000" cy="135720"/>
            <a:chOff x="987480" y="5837760"/>
            <a:chExt cx="1233000" cy="135720"/>
          </a:xfrm>
        </p:grpSpPr>
        <p:sp>
          <p:nvSpPr>
            <p:cNvPr id="75" name="CustomShape 4"/>
            <p:cNvSpPr/>
            <p:nvPr/>
          </p:nvSpPr>
          <p:spPr>
            <a:xfrm>
              <a:off x="987480" y="583776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6" name="CustomShape 5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PRINCIPALI VIOLAZIONI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77" name="CustomShape 6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328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78" name="CustomShape 7"/>
          <p:cNvSpPr/>
          <p:nvPr/>
        </p:nvSpPr>
        <p:spPr>
          <a:xfrm>
            <a:off x="1077480" y="6564600"/>
            <a:ext cx="8460000" cy="4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bbcad3"/>
                </a:solidFill>
                <a:latin typeface="Aptos"/>
                <a:ea typeface="Aptos"/>
              </a:rPr>
              <a:t>Guida in stato di ebbrezza: 2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79" name="CustomShape 8"/>
          <p:cNvSpPr/>
          <p:nvPr/>
        </p:nvSpPr>
        <p:spPr>
          <a:xfrm>
            <a:off x="1077480" y="744228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93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80" name="CustomShape 9"/>
          <p:cNvSpPr/>
          <p:nvPr/>
        </p:nvSpPr>
        <p:spPr>
          <a:xfrm>
            <a:off x="1077480" y="835524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mancata RC auto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81" name="CustomShape 10"/>
          <p:cNvSpPr/>
          <p:nvPr/>
        </p:nvSpPr>
        <p:spPr>
          <a:xfrm>
            <a:off x="4049280" y="744228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63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82" name="CustomShape 11"/>
          <p:cNvSpPr/>
          <p:nvPr/>
        </p:nvSpPr>
        <p:spPr>
          <a:xfrm>
            <a:off x="4049280" y="8355240"/>
            <a:ext cx="2699280" cy="137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Sosta negli spazi riservati</a:t>
            </a:r>
            <a:endParaRPr b="0" lang="it-IT" sz="3000" spc="-1" strike="noStrike">
              <a:latin typeface="Arial"/>
            </a:endParaRPr>
          </a:p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ai disabili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83" name="CustomShape 12"/>
          <p:cNvSpPr/>
          <p:nvPr/>
        </p:nvSpPr>
        <p:spPr>
          <a:xfrm>
            <a:off x="7020720" y="7442280"/>
            <a:ext cx="269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24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84" name="CustomShape 13"/>
          <p:cNvSpPr/>
          <p:nvPr/>
        </p:nvSpPr>
        <p:spPr>
          <a:xfrm>
            <a:off x="7020720" y="8355240"/>
            <a:ext cx="2699280" cy="137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Utilizzo del cellulare alla guida</a:t>
            </a:r>
            <a:endParaRPr b="0" lang="it-IT" sz="3000" spc="-1" strike="noStrike">
              <a:latin typeface="Arial"/>
            </a:endParaRPr>
          </a:p>
        </p:txBody>
      </p:sp>
      <p:grpSp>
        <p:nvGrpSpPr>
          <p:cNvPr id="85" name="Group 14"/>
          <p:cNvGrpSpPr/>
          <p:nvPr/>
        </p:nvGrpSpPr>
        <p:grpSpPr>
          <a:xfrm>
            <a:off x="9144000" y="1649880"/>
            <a:ext cx="9143280" cy="6505560"/>
            <a:chOff x="9144000" y="1649880"/>
            <a:chExt cx="9143280" cy="6505560"/>
          </a:xfrm>
        </p:grpSpPr>
        <p:sp>
          <p:nvSpPr>
            <p:cNvPr id="86" name="CustomShape 15"/>
            <p:cNvSpPr/>
            <p:nvPr/>
          </p:nvSpPr>
          <p:spPr>
            <a:xfrm>
              <a:off x="9144000" y="1649880"/>
              <a:ext cx="9143280" cy="6505560"/>
            </a:xfrm>
            <a:custGeom>
              <a:avLst/>
              <a:gdLst/>
              <a:ahLst/>
              <a:rect l="l" t="t" r="r" b="b"/>
              <a:pathLst>
                <a:path w="9842605" h="7003415">
                  <a:moveTo>
                    <a:pt x="0" y="0"/>
                  </a:moveTo>
                  <a:lnTo>
                    <a:pt x="9842605" y="0"/>
                  </a:lnTo>
                  <a:lnTo>
                    <a:pt x="9842605" y="7003415"/>
                  </a:lnTo>
                  <a:lnTo>
                    <a:pt x="0" y="7003415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tretch>
                <a:fillRect l="1892421" t="0" r="1892421" b="0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7" name="CustomShape 16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SICUREZZA STRADALE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61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91" name="CustomShape 4"/>
          <p:cNvSpPr/>
          <p:nvPr/>
        </p:nvSpPr>
        <p:spPr>
          <a:xfrm>
            <a:off x="1077480" y="4708440"/>
            <a:ext cx="8322840" cy="47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Incidenti rilevati</a:t>
            </a:r>
            <a:endParaRPr b="0" lang="it-IT" sz="3150" spc="-1" strike="noStrike">
              <a:latin typeface="Arial"/>
            </a:endParaRPr>
          </a:p>
        </p:txBody>
      </p:sp>
      <p:grpSp>
        <p:nvGrpSpPr>
          <p:cNvPr id="92" name="Group 5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93" name="CustomShape 6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4" name="CustomShape 7"/>
          <p:cNvSpPr/>
          <p:nvPr/>
        </p:nvSpPr>
        <p:spPr>
          <a:xfrm>
            <a:off x="1077480" y="7442280"/>
            <a:ext cx="413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31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95" name="CustomShape 8"/>
          <p:cNvSpPr/>
          <p:nvPr/>
        </p:nvSpPr>
        <p:spPr>
          <a:xfrm>
            <a:off x="1077480" y="8355240"/>
            <a:ext cx="4139280" cy="4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incidenti con feriti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96" name="CustomShape 9"/>
          <p:cNvSpPr/>
          <p:nvPr/>
        </p:nvSpPr>
        <p:spPr>
          <a:xfrm>
            <a:off x="5535360" y="7442280"/>
            <a:ext cx="413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0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97" name="CustomShape 10"/>
          <p:cNvSpPr/>
          <p:nvPr/>
        </p:nvSpPr>
        <p:spPr>
          <a:xfrm>
            <a:off x="5535360" y="8355240"/>
            <a:ext cx="4139280" cy="4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incidenti mortali</a:t>
            </a:r>
            <a:endParaRPr b="0" lang="it-IT" sz="3000" spc="-1" strike="noStrike">
              <a:latin typeface="Arial"/>
            </a:endParaRPr>
          </a:p>
        </p:txBody>
      </p:sp>
      <p:grpSp>
        <p:nvGrpSpPr>
          <p:cNvPr id="98" name="Group 11"/>
          <p:cNvGrpSpPr/>
          <p:nvPr/>
        </p:nvGrpSpPr>
        <p:grpSpPr>
          <a:xfrm>
            <a:off x="9648000" y="0"/>
            <a:ext cx="8639280" cy="10286280"/>
            <a:chOff x="9648000" y="0"/>
            <a:chExt cx="8639280" cy="10286280"/>
          </a:xfrm>
        </p:grpSpPr>
        <p:sp>
          <p:nvSpPr>
            <p:cNvPr id="99" name="CustomShape 12"/>
            <p:cNvSpPr/>
            <p:nvPr/>
          </p:nvSpPr>
          <p:spPr>
            <a:xfrm>
              <a:off x="9648000" y="0"/>
              <a:ext cx="8639280" cy="10286280"/>
            </a:xfrm>
            <a:custGeom>
              <a:avLst/>
              <a:gdLst/>
              <a:ahLst/>
              <a:rect l="l" t="t" r="r" b="b"/>
              <a:pathLst>
                <a:path w="2275602" h="2709333">
                  <a:moveTo>
                    <a:pt x="0" y="0"/>
                  </a:moveTo>
                  <a:lnTo>
                    <a:pt x="2275602" y="0"/>
                  </a:lnTo>
                  <a:lnTo>
                    <a:pt x="2275602" y="2709333"/>
                  </a:lnTo>
                  <a:lnTo>
                    <a:pt x="0" y="2709333"/>
                  </a:lnTo>
                  <a:close/>
                </a:path>
              </a:pathLst>
            </a:custGeom>
            <a:blipFill rotWithShape="0">
              <a:blip r:embed="rId1"/>
              <a:stretch>
                <a:fillRect l="-185392" t="0" r="-2681902" b="0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0" name="CustomShape 13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"/>
          <p:cNvGrpSpPr/>
          <p:nvPr/>
        </p:nvGrpSpPr>
        <p:grpSpPr>
          <a:xfrm>
            <a:off x="9401040" y="1827000"/>
            <a:ext cx="8880840" cy="5251680"/>
            <a:chOff x="9401040" y="1827000"/>
            <a:chExt cx="8880840" cy="5251680"/>
          </a:xfrm>
        </p:grpSpPr>
        <p:sp>
          <p:nvSpPr>
            <p:cNvPr id="102" name="CustomShape 2"/>
            <p:cNvSpPr/>
            <p:nvPr/>
          </p:nvSpPr>
          <p:spPr>
            <a:xfrm>
              <a:off x="9401040" y="1827000"/>
              <a:ext cx="8880840" cy="5251680"/>
            </a:xfrm>
            <a:custGeom>
              <a:avLst/>
              <a:gdLst/>
              <a:ahLst/>
              <a:rect l="l" t="t" r="r" b="b"/>
              <a:pathLst>
                <a:path w="11842290" h="7003415">
                  <a:moveTo>
                    <a:pt x="0" y="0"/>
                  </a:moveTo>
                  <a:lnTo>
                    <a:pt x="11842290" y="0"/>
                  </a:lnTo>
                  <a:lnTo>
                    <a:pt x="11842290" y="7003415"/>
                  </a:lnTo>
                  <a:lnTo>
                    <a:pt x="0" y="7003415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tretch>
                <a:fillRect l="-601636" t="-1016269" r="733954" b="-2528306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3" name="Group 3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104" name="CustomShape 4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5" name="CustomShape 5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106" name="CustomShape 6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VEICOLI ABBANDONATI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107" name="CustomShape 7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9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108" name="CustomShape 8"/>
          <p:cNvSpPr/>
          <p:nvPr/>
        </p:nvSpPr>
        <p:spPr>
          <a:xfrm>
            <a:off x="1077480" y="4708440"/>
            <a:ext cx="8322840" cy="47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Veicoli in stato di abbandono rimossi</a:t>
            </a:r>
            <a:endParaRPr b="0" lang="it-IT" sz="3150" spc="-1" strike="noStrike">
              <a:latin typeface="Arial"/>
            </a:endParaRPr>
          </a:p>
        </p:txBody>
      </p:sp>
      <p:sp>
        <p:nvSpPr>
          <p:cNvPr id="109" name="CustomShape 9"/>
          <p:cNvSpPr/>
          <p:nvPr/>
        </p:nvSpPr>
        <p:spPr>
          <a:xfrm>
            <a:off x="1077480" y="7442280"/>
            <a:ext cx="413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14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110" name="CustomShape 10"/>
          <p:cNvSpPr/>
          <p:nvPr/>
        </p:nvSpPr>
        <p:spPr>
          <a:xfrm>
            <a:off x="1077480" y="8355240"/>
            <a:ext cx="4139280" cy="137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veicoli con pratica istruita, non ancora rimossi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111" name="CustomShape 11"/>
          <p:cNvSpPr/>
          <p:nvPr/>
        </p:nvSpPr>
        <p:spPr>
          <a:xfrm>
            <a:off x="5535360" y="7442280"/>
            <a:ext cx="4139280" cy="91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7200"/>
              </a:lnSpc>
            </a:pPr>
            <a:r>
              <a:rPr b="1" lang="en-US" sz="6000" spc="-1" strike="noStrike">
                <a:solidFill>
                  <a:srgbClr val="e19b5b"/>
                </a:solidFill>
                <a:latin typeface="Aptos Bold"/>
                <a:ea typeface="Aptos Bold"/>
              </a:rPr>
              <a:t>20</a:t>
            </a:r>
            <a:endParaRPr b="0" lang="it-IT" sz="6000" spc="-1" strike="noStrike">
              <a:latin typeface="Arial"/>
            </a:endParaRPr>
          </a:p>
        </p:txBody>
      </p:sp>
      <p:sp>
        <p:nvSpPr>
          <p:cNvPr id="112" name="CustomShape 12"/>
          <p:cNvSpPr/>
          <p:nvPr/>
        </p:nvSpPr>
        <p:spPr>
          <a:xfrm>
            <a:off x="5535360" y="8355240"/>
            <a:ext cx="3864960" cy="182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ffffff"/>
                </a:solidFill>
                <a:latin typeface="Aptos"/>
                <a:ea typeface="Aptos"/>
              </a:rPr>
              <a:t>Veicoli istruiti per demolizione, anche su richiesta dei proprietari</a:t>
            </a:r>
            <a:endParaRPr b="0" lang="it-IT" sz="3000" spc="-1" strike="noStrike">
              <a:latin typeface="Arial"/>
            </a:endParaRPr>
          </a:p>
        </p:txBody>
      </p:sp>
      <p:sp>
        <p:nvSpPr>
          <p:cNvPr id="113" name="CustomShape 13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1050120" y="1649880"/>
            <a:ext cx="93891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PRESENZA SUL TERRITORIO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74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117" name="CustomShape 4"/>
          <p:cNvSpPr/>
          <p:nvPr/>
        </p:nvSpPr>
        <p:spPr>
          <a:xfrm>
            <a:off x="1077480" y="4708440"/>
            <a:ext cx="8322840" cy="95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Servizi di Unità mobile e pattuglia</a:t>
            </a:r>
            <a:endParaRPr b="0" lang="it-IT" sz="3150" spc="-1" strike="noStrike">
              <a:latin typeface="Arial"/>
            </a:endParaRPr>
          </a:p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di quartiere</a:t>
            </a:r>
            <a:endParaRPr b="0" lang="it-IT" sz="3150" spc="-1" strike="noStrike">
              <a:latin typeface="Arial"/>
            </a:endParaRPr>
          </a:p>
        </p:txBody>
      </p:sp>
      <p:grpSp>
        <p:nvGrpSpPr>
          <p:cNvPr id="118" name="Group 5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119" name="CustomShape 6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0" name="Group 7"/>
          <p:cNvGrpSpPr/>
          <p:nvPr/>
        </p:nvGrpSpPr>
        <p:grpSpPr>
          <a:xfrm>
            <a:off x="9648000" y="0"/>
            <a:ext cx="8639280" cy="10286280"/>
            <a:chOff x="9648000" y="0"/>
            <a:chExt cx="8639280" cy="10286280"/>
          </a:xfrm>
        </p:grpSpPr>
        <p:sp>
          <p:nvSpPr>
            <p:cNvPr id="121" name="CustomShape 8"/>
            <p:cNvSpPr/>
            <p:nvPr/>
          </p:nvSpPr>
          <p:spPr>
            <a:xfrm>
              <a:off x="9648000" y="0"/>
              <a:ext cx="8639280" cy="10286280"/>
            </a:xfrm>
            <a:custGeom>
              <a:avLst/>
              <a:gdLst/>
              <a:ahLst/>
              <a:rect l="l" t="t" r="r" b="b"/>
              <a:pathLst>
                <a:path w="2275602" h="2709333">
                  <a:moveTo>
                    <a:pt x="0" y="0"/>
                  </a:moveTo>
                  <a:lnTo>
                    <a:pt x="2275602" y="0"/>
                  </a:lnTo>
                  <a:lnTo>
                    <a:pt x="2275602" y="2709333"/>
                  </a:lnTo>
                  <a:lnTo>
                    <a:pt x="0" y="2709333"/>
                  </a:lnTo>
                  <a:close/>
                </a:path>
              </a:pathLst>
            </a:custGeom>
            <a:blipFill rotWithShape="0">
              <a:blip r:embed="rId1"/>
              <a:stretch>
                <a:fillRect l="0" t="1789840" r="0" b="-2603069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22" name="CustomShape 9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CONTRASTO AI REATI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125" name="CustomShape 3"/>
          <p:cNvSpPr/>
          <p:nvPr/>
        </p:nvSpPr>
        <p:spPr>
          <a:xfrm>
            <a:off x="1050120" y="2888280"/>
            <a:ext cx="201420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80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1077480" y="4708440"/>
            <a:ext cx="8322840" cy="959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Servizi mirati al contrasto dei reati predatori</a:t>
            </a:r>
            <a:endParaRPr b="0" lang="it-IT" sz="3150" spc="-1" strike="noStrike">
              <a:latin typeface="Arial"/>
            </a:endParaRPr>
          </a:p>
        </p:txBody>
      </p:sp>
      <p:grpSp>
        <p:nvGrpSpPr>
          <p:cNvPr id="127" name="Group 5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128" name="CustomShape 6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29" name="CustomShape 7"/>
          <p:cNvSpPr/>
          <p:nvPr/>
        </p:nvSpPr>
        <p:spPr>
          <a:xfrm>
            <a:off x="1077480" y="6834240"/>
            <a:ext cx="8460000" cy="91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600"/>
              </a:lnSpc>
            </a:pPr>
            <a:r>
              <a:rPr b="0" lang="en-US" sz="3000" spc="-1" strike="noStrike">
                <a:solidFill>
                  <a:srgbClr val="bbcad3"/>
                </a:solidFill>
                <a:latin typeface="Aptos"/>
                <a:ea typeface="Aptos"/>
              </a:rPr>
              <a:t>Attività di contrasto alle truffe e ai reati predatori.</a:t>
            </a:r>
            <a:endParaRPr b="0" lang="it-IT" sz="3000" spc="-1" strike="noStrike">
              <a:latin typeface="Arial"/>
            </a:endParaRPr>
          </a:p>
        </p:txBody>
      </p:sp>
      <p:grpSp>
        <p:nvGrpSpPr>
          <p:cNvPr id="130" name="Group 8"/>
          <p:cNvGrpSpPr/>
          <p:nvPr/>
        </p:nvGrpSpPr>
        <p:grpSpPr>
          <a:xfrm>
            <a:off x="9406440" y="2082240"/>
            <a:ext cx="8880840" cy="5251680"/>
            <a:chOff x="9406440" y="2082240"/>
            <a:chExt cx="8880840" cy="5251680"/>
          </a:xfrm>
        </p:grpSpPr>
        <p:sp>
          <p:nvSpPr>
            <p:cNvPr id="131" name="CustomShape 9"/>
            <p:cNvSpPr/>
            <p:nvPr/>
          </p:nvSpPr>
          <p:spPr>
            <a:xfrm>
              <a:off x="9406440" y="2082240"/>
              <a:ext cx="8880840" cy="5251680"/>
            </a:xfrm>
            <a:custGeom>
              <a:avLst/>
              <a:gdLst/>
              <a:ahLst/>
              <a:rect l="l" t="t" r="r" b="b"/>
              <a:pathLst>
                <a:path w="11842290" h="7003415">
                  <a:moveTo>
                    <a:pt x="0" y="0"/>
                  </a:moveTo>
                  <a:lnTo>
                    <a:pt x="11842290" y="0"/>
                  </a:lnTo>
                  <a:lnTo>
                    <a:pt x="11842290" y="7003415"/>
                  </a:lnTo>
                  <a:lnTo>
                    <a:pt x="0" y="7003415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tretch>
                <a:fillRect l="-1253691" t="0" r="-1253691" b="0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32" name="CustomShape 10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roup 1"/>
          <p:cNvGrpSpPr/>
          <p:nvPr/>
        </p:nvGrpSpPr>
        <p:grpSpPr>
          <a:xfrm>
            <a:off x="987480" y="6378120"/>
            <a:ext cx="1233000" cy="135720"/>
            <a:chOff x="987480" y="6378120"/>
            <a:chExt cx="1233000" cy="135720"/>
          </a:xfrm>
        </p:grpSpPr>
        <p:sp>
          <p:nvSpPr>
            <p:cNvPr id="134" name="CustomShape 2"/>
            <p:cNvSpPr/>
            <p:nvPr/>
          </p:nvSpPr>
          <p:spPr>
            <a:xfrm>
              <a:off x="987480" y="6378120"/>
              <a:ext cx="1233000" cy="135720"/>
            </a:xfrm>
            <a:custGeom>
              <a:avLst/>
              <a:gdLst/>
              <a:ahLst/>
              <a:rect l="l" t="t" r="r" b="b"/>
              <a:pathLst>
                <a:path w="1645158" h="182118">
                  <a:moveTo>
                    <a:pt x="0" y="0"/>
                  </a:moveTo>
                  <a:lnTo>
                    <a:pt x="1645158" y="0"/>
                  </a:lnTo>
                  <a:lnTo>
                    <a:pt x="1645158" y="182118"/>
                  </a:lnTo>
                  <a:lnTo>
                    <a:pt x="0" y="182118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35" name="Group 3"/>
          <p:cNvGrpSpPr/>
          <p:nvPr/>
        </p:nvGrpSpPr>
        <p:grpSpPr>
          <a:xfrm>
            <a:off x="9251280" y="0"/>
            <a:ext cx="9036000" cy="10286280"/>
            <a:chOff x="9251280" y="0"/>
            <a:chExt cx="9036000" cy="10286280"/>
          </a:xfrm>
        </p:grpSpPr>
        <p:sp>
          <p:nvSpPr>
            <p:cNvPr id="136" name="CustomShape 4"/>
            <p:cNvSpPr/>
            <p:nvPr/>
          </p:nvSpPr>
          <p:spPr>
            <a:xfrm>
              <a:off x="9251280" y="0"/>
              <a:ext cx="9036000" cy="10286280"/>
            </a:xfrm>
            <a:custGeom>
              <a:avLst/>
              <a:gdLst/>
              <a:ahLst/>
              <a:rect l="l" t="t" r="r" b="b"/>
              <a:pathLst>
                <a:path w="2380059" h="2709333">
                  <a:moveTo>
                    <a:pt x="0" y="0"/>
                  </a:moveTo>
                  <a:lnTo>
                    <a:pt x="2380059" y="0"/>
                  </a:lnTo>
                  <a:lnTo>
                    <a:pt x="2380059" y="2709333"/>
                  </a:lnTo>
                  <a:lnTo>
                    <a:pt x="0" y="2709333"/>
                  </a:lnTo>
                  <a:close/>
                </a:path>
              </a:pathLst>
            </a:custGeom>
            <a:blipFill rotWithShape="0">
              <a:blip r:embed="rId1"/>
              <a:stretch>
                <a:fillRect l="-85075" t="0" r="782920" b="0"/>
              </a:stretch>
            </a:blip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37" name="CustomShape 5"/>
          <p:cNvSpPr/>
          <p:nvPr/>
        </p:nvSpPr>
        <p:spPr>
          <a:xfrm>
            <a:off x="981720" y="593640"/>
            <a:ext cx="10791720" cy="29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2341"/>
              </a:lnSpc>
            </a:pPr>
            <a:r>
              <a:rPr b="1" lang="en-US" sz="1950" spc="-1" strike="noStrike">
                <a:solidFill>
                  <a:srgbClr val="bbcad3"/>
                </a:solidFill>
                <a:latin typeface="Aptos Bold"/>
                <a:ea typeface="Aptos Bold"/>
              </a:rPr>
              <a:t>POLIZIA LOCALE  |  COMANDO DI CHIERI</a:t>
            </a:r>
            <a:endParaRPr b="0" lang="it-IT" sz="1950" spc="-1" strike="noStrike">
              <a:latin typeface="Arial"/>
            </a:endParaRPr>
          </a:p>
        </p:txBody>
      </p:sp>
      <p:sp>
        <p:nvSpPr>
          <p:cNvPr id="138" name="CustomShape 6"/>
          <p:cNvSpPr/>
          <p:nvPr/>
        </p:nvSpPr>
        <p:spPr>
          <a:xfrm>
            <a:off x="1050120" y="1649880"/>
            <a:ext cx="8665560" cy="68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5400"/>
              </a:lnSpc>
            </a:pPr>
            <a:r>
              <a:rPr b="1" lang="en-US" sz="4500" spc="-1" strike="noStrike">
                <a:solidFill>
                  <a:srgbClr val="ffffff"/>
                </a:solidFill>
                <a:latin typeface="Aptos Bold"/>
                <a:ea typeface="Aptos Bold"/>
              </a:rPr>
              <a:t>EDUCAZIONE STRADALE</a:t>
            </a:r>
            <a:endParaRPr b="0" lang="it-IT" sz="4500" spc="-1" strike="noStrike">
              <a:latin typeface="Arial"/>
            </a:endParaRPr>
          </a:p>
        </p:txBody>
      </p:sp>
      <p:sp>
        <p:nvSpPr>
          <p:cNvPr id="139" name="CustomShape 7"/>
          <p:cNvSpPr/>
          <p:nvPr/>
        </p:nvSpPr>
        <p:spPr>
          <a:xfrm>
            <a:off x="1050120" y="2888280"/>
            <a:ext cx="8597160" cy="150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11880"/>
              </a:lnSpc>
            </a:pPr>
            <a:r>
              <a:rPr b="1" lang="en-US" sz="9900" spc="-1" strike="noStrike">
                <a:solidFill>
                  <a:srgbClr val="e19b5b"/>
                </a:solidFill>
                <a:latin typeface="Aptos Bold"/>
                <a:ea typeface="Aptos Bold"/>
              </a:rPr>
              <a:t>39</a:t>
            </a:r>
            <a:endParaRPr b="0" lang="it-IT" sz="9900" spc="-1" strike="noStrike">
              <a:latin typeface="Arial"/>
            </a:endParaRPr>
          </a:p>
        </p:txBody>
      </p:sp>
      <p:sp>
        <p:nvSpPr>
          <p:cNvPr id="140" name="CustomShape 8"/>
          <p:cNvSpPr/>
          <p:nvPr/>
        </p:nvSpPr>
        <p:spPr>
          <a:xfrm>
            <a:off x="1077480" y="4708440"/>
            <a:ext cx="8322840" cy="95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>
              <a:lnSpc>
                <a:spcPts val="3779"/>
              </a:lnSpc>
            </a:pPr>
            <a:r>
              <a:rPr b="1" lang="en-US" sz="3150" spc="-1" strike="noStrike">
                <a:solidFill>
                  <a:srgbClr val="ffffff"/>
                </a:solidFill>
                <a:latin typeface="Aptos Bold"/>
                <a:ea typeface="Aptos Bold"/>
              </a:rPr>
              <a:t>Incontri di educazione e sicurezza stradale</a:t>
            </a:r>
            <a:endParaRPr b="0" lang="it-IT" sz="3150" spc="-1" strike="noStrike">
              <a:latin typeface="Arial"/>
            </a:endParaRPr>
          </a:p>
        </p:txBody>
      </p:sp>
      <p:sp>
        <p:nvSpPr>
          <p:cNvPr id="141" name="CustomShape 9"/>
          <p:cNvSpPr/>
          <p:nvPr/>
        </p:nvSpPr>
        <p:spPr>
          <a:xfrm>
            <a:off x="15775920" y="8685720"/>
            <a:ext cx="1914840" cy="1144800"/>
          </a:xfrm>
          <a:custGeom>
            <a:avLst/>
            <a:gdLst/>
            <a:ahLst/>
            <a:rect l="l" t="t" r="r" b="b"/>
            <a:pathLst>
              <a:path w="1915554" h="1145342">
                <a:moveTo>
                  <a:pt x="0" y="0"/>
                </a:moveTo>
                <a:lnTo>
                  <a:pt x="1915555" y="0"/>
                </a:lnTo>
                <a:lnTo>
                  <a:pt x="1915555" y="1145342"/>
                </a:lnTo>
                <a:lnTo>
                  <a:pt x="0" y="114534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ransition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e2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"/>
          <p:cNvGrpSpPr/>
          <p:nvPr/>
        </p:nvGrpSpPr>
        <p:grpSpPr>
          <a:xfrm>
            <a:off x="8389800" y="6926760"/>
            <a:ext cx="1507320" cy="163440"/>
            <a:chOff x="8389800" y="6926760"/>
            <a:chExt cx="1507320" cy="163440"/>
          </a:xfrm>
        </p:grpSpPr>
        <p:sp>
          <p:nvSpPr>
            <p:cNvPr id="143" name="CustomShape 2"/>
            <p:cNvSpPr/>
            <p:nvPr/>
          </p:nvSpPr>
          <p:spPr>
            <a:xfrm>
              <a:off x="8389800" y="6926760"/>
              <a:ext cx="1507320" cy="163440"/>
            </a:xfrm>
            <a:custGeom>
              <a:avLst/>
              <a:gdLst/>
              <a:ahLst/>
              <a:rect l="l" t="t" r="r" b="b"/>
              <a:pathLst>
                <a:path w="2010918" h="218821">
                  <a:moveTo>
                    <a:pt x="0" y="0"/>
                  </a:moveTo>
                  <a:lnTo>
                    <a:pt x="2010918" y="0"/>
                  </a:lnTo>
                  <a:lnTo>
                    <a:pt x="2010918" y="218821"/>
                  </a:lnTo>
                  <a:lnTo>
                    <a:pt x="0" y="218821"/>
                  </a:lnTo>
                  <a:close/>
                </a:path>
              </a:pathLst>
            </a:custGeom>
            <a:solidFill>
              <a:srgbClr val="e19b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4" name="CustomShape 3"/>
          <p:cNvSpPr/>
          <p:nvPr/>
        </p:nvSpPr>
        <p:spPr>
          <a:xfrm>
            <a:off x="6896880" y="3196080"/>
            <a:ext cx="4392360" cy="2625120"/>
          </a:xfrm>
          <a:custGeom>
            <a:avLst/>
            <a:gdLst/>
            <a:ahLst/>
            <a:rect l="l" t="t" r="r" b="b"/>
            <a:pathLst>
              <a:path w="4392963" h="2625744">
                <a:moveTo>
                  <a:pt x="0" y="0"/>
                </a:moveTo>
                <a:lnTo>
                  <a:pt x="4392963" y="0"/>
                </a:lnTo>
                <a:lnTo>
                  <a:pt x="4392963" y="2625745"/>
                </a:lnTo>
                <a:lnTo>
                  <a:pt x="0" y="262574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tretch>
              <a:fillRect l="0" t="-24" r="0" b="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CustomShape 4"/>
          <p:cNvSpPr/>
          <p:nvPr/>
        </p:nvSpPr>
        <p:spPr>
          <a:xfrm>
            <a:off x="0" y="5812200"/>
            <a:ext cx="18186120" cy="96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spAutoFit/>
          </a:bodyPr>
          <a:p>
            <a:pPr algn="ctr">
              <a:lnSpc>
                <a:spcPts val="7620"/>
              </a:lnSpc>
            </a:pPr>
            <a:r>
              <a:rPr b="1" lang="en-US" sz="6350" spc="-1" strike="noStrike">
                <a:solidFill>
                  <a:srgbClr val="ffffff"/>
                </a:solidFill>
                <a:latin typeface="Aptos Bold"/>
                <a:ea typeface="Aptos Bold"/>
              </a:rPr>
              <a:t>Grazie</a:t>
            </a:r>
            <a:endParaRPr b="0" lang="it-IT" sz="63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LibreOffice/6.4.3.2$Windows_X86_64 LibreOffice_project/747b5d0ebf89f41c860ec2a39efd7cb15b54f2d8</Applicat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language>it-IT</dc:language>
  <cp:lastModifiedBy/>
  <dcterms:modified xsi:type="dcterms:W3CDTF">2026-10-12T10:54:56Z</dcterms:modified>
  <cp:revision>3</cp:revision>
  <dc:subject/>
  <dc:title>PRESENTAZIONE POLIZIA LOCALE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0</vt:i4>
  </property>
</Properties>
</file>